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72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3" r:id="rId13"/>
    <p:sldId id="265" r:id="rId14"/>
    <p:sldId id="267" r:id="rId15"/>
    <p:sldId id="264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custShowLst>
    <p:custShow name="Hochbeete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6"/>
        <p:sld r:id="rId14"/>
        <p:sld r:id="rId15"/>
      </p:sldLst>
    </p:custShow>
  </p:custShow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00"/>
    <a:srgbClr val="008000"/>
    <a:srgbClr val="977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4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C81BF-EF9F-47F0-94B6-8B296A28B5C9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9BF6-5EEC-4E98-BEA3-4E39801958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62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9BF6-5EEC-4E98-BEA3-4E398019581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49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113-A660-4D4C-874F-3E5296041F21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852B-0BBF-46C4-8141-E4A440A6B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2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diamond/>
      </p:transition>
    </mc:Choice>
    <mc:Fallback xmlns="">
      <p:transition spd="slow" advClick="0" advTm="5000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113-A660-4D4C-874F-3E5296041F21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852B-0BBF-46C4-8141-E4A440A6B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2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diamond/>
      </p:transition>
    </mc:Choice>
    <mc:Fallback xmlns="">
      <p:transition spd="slow" advClick="0" advTm="5000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113-A660-4D4C-874F-3E5296041F21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852B-0BBF-46C4-8141-E4A440A6B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22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diamond/>
      </p:transition>
    </mc:Choice>
    <mc:Fallback xmlns="">
      <p:transition spd="slow" advClick="0" advTm="5000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113-A660-4D4C-874F-3E5296041F21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852B-0BBF-46C4-8141-E4A440A6B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7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diamond/>
      </p:transition>
    </mc:Choice>
    <mc:Fallback xmlns="">
      <p:transition spd="slow" advClick="0" advTm="5000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113-A660-4D4C-874F-3E5296041F21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852B-0BBF-46C4-8141-E4A440A6B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3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diamond/>
      </p:transition>
    </mc:Choice>
    <mc:Fallback xmlns="">
      <p:transition spd="slow" advClick="0" advTm="5000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113-A660-4D4C-874F-3E5296041F21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852B-0BBF-46C4-8141-E4A440A6B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70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diamond/>
      </p:transition>
    </mc:Choice>
    <mc:Fallback xmlns="">
      <p:transition spd="slow" advClick="0" advTm="5000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113-A660-4D4C-874F-3E5296041F21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852B-0BBF-46C4-8141-E4A440A6B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74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diamond/>
      </p:transition>
    </mc:Choice>
    <mc:Fallback xmlns="">
      <p:transition spd="slow" advClick="0" advTm="5000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113-A660-4D4C-874F-3E5296041F21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852B-0BBF-46C4-8141-E4A440A6B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7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diamond/>
      </p:transition>
    </mc:Choice>
    <mc:Fallback xmlns="">
      <p:transition spd="slow" advClick="0" advTm="5000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113-A660-4D4C-874F-3E5296041F21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852B-0BBF-46C4-8141-E4A440A6B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diamond/>
      </p:transition>
    </mc:Choice>
    <mc:Fallback xmlns="">
      <p:transition spd="slow" advClick="0" advTm="5000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113-A660-4D4C-874F-3E5296041F21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852B-0BBF-46C4-8141-E4A440A6B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4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diamond/>
      </p:transition>
    </mc:Choice>
    <mc:Fallback xmlns="">
      <p:transition spd="slow" advClick="0" advTm="5000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D113-A660-4D4C-874F-3E5296041F21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852B-0BBF-46C4-8141-E4A440A6B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5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diamond/>
      </p:transition>
    </mc:Choice>
    <mc:Fallback xmlns="">
      <p:transition spd="slow" advClick="0" advTm="5000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5D113-A660-4D4C-874F-3E5296041F21}" type="datetimeFigureOut">
              <a:rPr lang="de-DE" smtClean="0"/>
              <a:t>26.06.2015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C852B-0BBF-46C4-8141-E4A440A6B7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11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diamond/>
      </p:transition>
    </mc:Choice>
    <mc:Fallback xmlns="">
      <p:transition spd="slow" advClick="0" advTm="5000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BufitSB" panose="00000400000000000000" pitchFamily="2" charset="0"/>
              </a:rPr>
              <a:t>Wir bauen Hochbeete für unseren Zeppelin- Garten</a:t>
            </a:r>
            <a:endParaRPr lang="de-DE" sz="4000" dirty="0">
              <a:latin typeface="BufitSB" panose="00000400000000000000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3337729"/>
            <a:ext cx="6400800" cy="1752600"/>
          </a:xfrm>
        </p:spPr>
        <p:txBody>
          <a:bodyPr/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Doch bevor es losgehen kann …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15 Titel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 out="3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0025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5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fallOve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5733256"/>
            <a:ext cx="6164088" cy="566738"/>
          </a:xfrm>
        </p:spPr>
        <p:txBody>
          <a:bodyPr>
            <a:normAutofit fontScale="90000"/>
          </a:bodyPr>
          <a:lstStyle/>
          <a:p>
            <a:r>
              <a:rPr lang="de-DE" sz="2400" dirty="0" smtClean="0">
                <a:latin typeface="Lucida Handwriting" panose="03010101010101010101" pitchFamily="66" charset="0"/>
              </a:rPr>
              <a:t>Wir schrauben Bretter an die </a:t>
            </a:r>
            <a:r>
              <a:rPr lang="de-DE" sz="2400" dirty="0">
                <a:latin typeface="Lucida Handwriting" panose="03010101010101010101" pitchFamily="66" charset="0"/>
              </a:rPr>
              <a:t>P</a:t>
            </a:r>
            <a:r>
              <a:rPr lang="de-DE" sz="2400" dirty="0" smtClean="0">
                <a:latin typeface="Lucida Handwriting" panose="03010101010101010101" pitchFamily="66" charset="0"/>
              </a:rPr>
              <a:t>fosten</a:t>
            </a:r>
            <a:endParaRPr lang="de-DE" sz="2400" dirty="0">
              <a:latin typeface="Lucida Handwriting" panose="03010101010101010101" pitchFamily="66" charset="0"/>
            </a:endParaRP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368529" y="1143177"/>
            <a:ext cx="4834330" cy="3625748"/>
          </a:xfrm>
        </p:spPr>
      </p:pic>
    </p:spTree>
    <p:extLst>
      <p:ext uri="{BB962C8B-B14F-4D97-AF65-F5344CB8AC3E}">
        <p14:creationId xmlns:p14="http://schemas.microsoft.com/office/powerpoint/2010/main" val="34486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diamond/>
      </p:transition>
    </mc:Choice>
    <mc:Fallback xmlns="">
      <p:transition spd="slow" advClick="0" advTm="9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28086">
              <a:srgbClr val="96B67B"/>
            </a:gs>
            <a:gs pos="23033">
              <a:srgbClr val="A9B865"/>
            </a:gs>
            <a:gs pos="4000">
              <a:srgbClr val="FFC000">
                <a:alpha val="80000"/>
                <a:lumMod val="91000"/>
                <a:lumOff val="9000"/>
              </a:srgbClr>
            </a:gs>
            <a:gs pos="9000">
              <a:srgbClr val="FFC000"/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280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Grundschrift" panose="03010100010101010101" pitchFamily="66" charset="0"/>
              </a:rPr>
              <a:t>Wir füllen Häcksel  als unterste Schicht in unsere Hochbeete ein</a:t>
            </a:r>
            <a:endParaRPr lang="de-DE" dirty="0">
              <a:latin typeface="Grundschrift" panose="03010100010101010101" pitchFamily="66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wird geschraubt…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>
          <a:xfrm>
            <a:off x="4183728" y="2286363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Das Füllmaterial wird gleichmäßig verteilt.</a:t>
            </a:r>
            <a:endParaRPr lang="de-DE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2663550" cy="3857407"/>
          </a:xfrm>
        </p:spPr>
      </p:pic>
      <p:pic>
        <p:nvPicPr>
          <p:cNvPr id="15" name="Inhaltsplatzhalter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70651"/>
            <a:ext cx="4157559" cy="2768999"/>
          </a:xfrm>
        </p:spPr>
      </p:pic>
    </p:spTree>
    <p:extLst>
      <p:ext uri="{BB962C8B-B14F-4D97-AF65-F5344CB8AC3E}">
        <p14:creationId xmlns:p14="http://schemas.microsoft.com/office/powerpoint/2010/main" val="357986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diamond/>
      </p:transition>
    </mc:Choice>
    <mc:Fallback xmlns="">
      <p:transition spd="slow" advClick="0" advTm="9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de-DE" sz="3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Es war sehr schwer, die Schubkarren auf die richtige Höhe zu bewegen!</a:t>
            </a:r>
            <a:endParaRPr lang="de-DE" sz="36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8912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diamond/>
      </p:transition>
    </mc:Choice>
    <mc:Fallback xmlns="">
      <p:transition spd="slow" advClick="0" advTm="10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latin typeface="Bradley Hand ITC" panose="03070402050302030203" pitchFamily="66" charset="0"/>
              </a:rPr>
              <a:t>An der wunderschönen Stadtmauer sehen die Beete spitze aus! Die Sonne lacht für uns im März.</a:t>
            </a:r>
            <a:endParaRPr lang="de-DE" sz="2800" b="1" dirty="0">
              <a:latin typeface="Bradley Hand ITC" panose="03070402050302030203" pitchFamily="66" charset="0"/>
            </a:endParaRPr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270820" cy="4176464"/>
          </a:xfrm>
        </p:spPr>
      </p:pic>
    </p:spTree>
    <p:extLst>
      <p:ext uri="{BB962C8B-B14F-4D97-AF65-F5344CB8AC3E}">
        <p14:creationId xmlns:p14="http://schemas.microsoft.com/office/powerpoint/2010/main" val="6910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diamond/>
      </p:transition>
    </mc:Choice>
    <mc:Fallback xmlns="">
      <p:transition spd="slow" advClick="0" advTm="9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Bradley Hand ITC" panose="03070402050302030203" pitchFamily="66" charset="0"/>
              </a:rPr>
              <a:t>Wir legen eine Pause ein. Die Arbeit macht hungrig.</a:t>
            </a:r>
            <a:endParaRPr lang="de-DE" dirty="0">
              <a:latin typeface="Bradley Hand ITC" panose="03070402050302030203" pitchFamily="66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61356" y="1629629"/>
            <a:ext cx="1485801" cy="3705275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1" y="1508294"/>
            <a:ext cx="7686457" cy="4296969"/>
          </a:xfr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7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diamond/>
      </p:transition>
    </mc:Choice>
    <mc:Fallback xmlns="">
      <p:transition spd="slow" advClick="0" advTm="8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850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uckschrift outline" pitchFamily="2" charset="0"/>
              </a:rPr>
              <a:t>Ruhepause angesagt.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ruckschrift outline" pitchFamily="2" charset="0"/>
            </a:endParaRP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835696" y="469776"/>
            <a:ext cx="5774432" cy="433082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020072" cy="869974"/>
          </a:xfrm>
        </p:spPr>
        <p:txBody>
          <a:bodyPr>
            <a:normAutofit lnSpcReduction="10000"/>
          </a:bodyPr>
          <a:lstStyle/>
          <a:p>
            <a:r>
              <a:rPr lang="de-DE" sz="1800" dirty="0">
                <a:latin typeface="Arial Narrow" panose="020B0606020202030204" pitchFamily="34" charset="0"/>
              </a:rPr>
              <a:t>Das war im März… In der Zwischenzeit haben wir im Klassenzimmer verschiedene Pflanzen auf der Fensterbank gezogen und im Mai in die Beete eingesetzt.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99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diamond/>
      </p:transition>
    </mc:Choice>
    <mc:Fallback xmlns="">
      <p:transition spd="slow" advClick="0" advTm="9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4221" y="692696"/>
            <a:ext cx="7772400" cy="2160240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entstand eine Mischkultur aus Salat, Kohlrabi und verschiedenen anderen Gemüsearten. Mittlerweile sieht das so aus…</a:t>
            </a:r>
          </a:p>
          <a:p>
            <a:endParaRPr lang="de-DE" sz="24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7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diamond/>
      </p:transition>
    </mc:Choice>
    <mc:Fallback xmlns="">
      <p:transition spd="slow" advClick="0" advTm="10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FF00"/>
                </a:solidFill>
              </a:rPr>
              <a:t>Wir</a:t>
            </a:r>
            <a:r>
              <a:rPr lang="de-DE" dirty="0" smtClean="0"/>
              <a:t> </a:t>
            </a:r>
            <a:r>
              <a:rPr lang="de-DE" dirty="0">
                <a:solidFill>
                  <a:srgbClr val="00FF00"/>
                </a:solidFill>
              </a:rPr>
              <a:t>sind stolz auf unsere Beete</a:t>
            </a:r>
            <a:r>
              <a:rPr lang="de-DE" dirty="0" smtClean="0">
                <a:solidFill>
                  <a:srgbClr val="00FF00"/>
                </a:solidFill>
              </a:rPr>
              <a:t>!</a:t>
            </a:r>
            <a:endParaRPr lang="de-DE" dirty="0">
              <a:solidFill>
                <a:srgbClr val="00FF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7" y="1916832"/>
            <a:ext cx="4220732" cy="3165549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220732" cy="3165549"/>
          </a:xfrm>
        </p:spPr>
      </p:pic>
    </p:spTree>
    <p:extLst>
      <p:ext uri="{BB962C8B-B14F-4D97-AF65-F5344CB8AC3E}">
        <p14:creationId xmlns:p14="http://schemas.microsoft.com/office/powerpoint/2010/main" val="4599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1000">
        <p:diamond/>
      </p:transition>
    </mc:Choice>
    <mc:Fallback xmlns="">
      <p:transition spd="slow" advClick="0" advTm="11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FF00"/>
                </a:solidFill>
                <a:latin typeface="Lucida Handwriting" panose="03010101010101010101" pitchFamily="66" charset="0"/>
              </a:rPr>
              <a:t>… wir ernten ….</a:t>
            </a:r>
            <a:endParaRPr lang="de-DE" b="1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3251200" cy="2438400"/>
          </a:xfrm>
          <a:scene3d>
            <a:camera prst="obliqueBottomRight"/>
            <a:lightRig rig="threePt" dir="t"/>
          </a:scene3d>
          <a:sp3d contourW="12700">
            <a:contourClr>
              <a:schemeClr val="tx1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484784"/>
            <a:ext cx="3251200" cy="2438400"/>
          </a:xfrm>
          <a:prstGeom prst="rect">
            <a:avLst/>
          </a:prstGeom>
          <a:scene3d>
            <a:camera prst="obliqueBottomRight"/>
            <a:lightRig rig="threePt" dir="t"/>
          </a:scene3d>
          <a:sp3d contourW="12700">
            <a:contourClr>
              <a:schemeClr val="tx1"/>
            </a:contourClr>
          </a:sp3d>
        </p:spPr>
      </p:pic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4104"/>
            <a:ext cx="3251200" cy="2438400"/>
          </a:xfrm>
          <a:scene3d>
            <a:camera prst="obliqueBottomRight"/>
            <a:lightRig rig="threePt" dir="t"/>
          </a:scene3d>
          <a:sp3d contourW="12700">
            <a:contourClr>
              <a:schemeClr val="tx1"/>
            </a:contourClr>
          </a:sp3d>
        </p:spPr>
      </p:pic>
    </p:spTree>
    <p:extLst>
      <p:ext uri="{BB962C8B-B14F-4D97-AF65-F5344CB8AC3E}">
        <p14:creationId xmlns:p14="http://schemas.microsoft.com/office/powerpoint/2010/main" val="7192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diamond/>
      </p:transition>
    </mc:Choice>
    <mc:Fallback xmlns="">
      <p:transition spd="slow" advClick="0" advTm="9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50"/>
                </a:solidFill>
                <a:latin typeface="Lucida Handwriting" panose="03010101010101010101" pitchFamily="66" charset="0"/>
              </a:rPr>
              <a:t>… und bereiten zu…</a:t>
            </a:r>
            <a:endParaRPr lang="de-DE" dirty="0">
              <a:solidFill>
                <a:srgbClr val="00B05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  <a:latin typeface="BufitSB" panose="00000400000000000000" pitchFamily="2" charset="0"/>
              </a:rPr>
              <a:t>Kopfsalat für fitte Kids</a:t>
            </a:r>
            <a:endParaRPr lang="de-DE" dirty="0">
              <a:solidFill>
                <a:srgbClr val="0070C0"/>
              </a:solidFill>
              <a:latin typeface="BufitSB" panose="00000400000000000000" pitchFamily="2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18122"/>
            <a:ext cx="2951270" cy="3951288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</a:rPr>
              <a:t>Das schmeckt!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89" y="2318122"/>
            <a:ext cx="4041775" cy="3018856"/>
          </a:xfrm>
        </p:spPr>
      </p:pic>
    </p:spTree>
    <p:extLst>
      <p:ext uri="{BB962C8B-B14F-4D97-AF65-F5344CB8AC3E}">
        <p14:creationId xmlns:p14="http://schemas.microsoft.com/office/powerpoint/2010/main" val="229615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diamond/>
      </p:transition>
    </mc:Choice>
    <mc:Fallback xmlns="">
      <p:transition spd="slow" advClick="0" advTm="900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…brauchen wir Geld!</a:t>
            </a:r>
            <a:br>
              <a:rPr lang="de-DE" dirty="0" smtClean="0"/>
            </a:br>
            <a:r>
              <a:rPr lang="de-DE" sz="4000" dirty="0" smtClean="0"/>
              <a:t>Wir planen einen Schulbasar und verkaufen Spielsachen.</a:t>
            </a:r>
            <a:endParaRPr lang="de-DE" sz="4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82" y="2132856"/>
            <a:ext cx="5510435" cy="3671328"/>
          </a:xfrm>
        </p:spPr>
      </p:pic>
      <p:sp>
        <p:nvSpPr>
          <p:cNvPr id="3" name="Textfeld 2"/>
          <p:cNvSpPr txBox="1"/>
          <p:nvPr/>
        </p:nvSpPr>
        <p:spPr>
          <a:xfrm>
            <a:off x="827584" y="60212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Der Förderverein der Zeppelinschule unterstützt uns mit einer großen Spende.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8000">
        <p14:flash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Grundschrift" panose="03010100010101010101" pitchFamily="66" charset="0"/>
              </a:rPr>
              <a:t>Eigentlich ganz einfach, oder?!</a:t>
            </a:r>
            <a:endParaRPr lang="de-DE" b="1" dirty="0">
              <a:latin typeface="Grundschrift" panose="03010100010101010101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5184576" cy="387243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403648" y="544522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omic Sans MS" panose="030F0702030302020204" pitchFamily="66" charset="0"/>
              </a:rPr>
              <a:t>Vielen Dank an den Förderverein der Zeppelinschule!</a:t>
            </a:r>
            <a:endParaRPr lang="de-D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diamond/>
      </p:transition>
    </mc:Choice>
    <mc:Fallback xmlns="">
      <p:transition spd="slow" advClick="0" advTm="10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27784" y="116632"/>
            <a:ext cx="5040560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… und </a:t>
            </a:r>
            <a:r>
              <a:rPr lang="de-DE" sz="1400" dirty="0">
                <a:solidFill>
                  <a:schemeClr val="bg1"/>
                </a:solidFill>
                <a:latin typeface="Lucida Handwriting" panose="03010101010101010101" pitchFamily="66" charset="0"/>
              </a:rPr>
              <a:t>Frau </a:t>
            </a:r>
            <a:r>
              <a:rPr lang="de-DE" sz="1400" dirty="0" err="1">
                <a:solidFill>
                  <a:schemeClr val="bg1"/>
                </a:solidFill>
                <a:latin typeface="Lucida Handwriting" panose="03010101010101010101" pitchFamily="66" charset="0"/>
              </a:rPr>
              <a:t>Grehl</a:t>
            </a:r>
            <a:endParaRPr lang="de-DE" sz="14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3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Johann </a:t>
            </a:r>
          </a:p>
          <a:p>
            <a:pPr>
              <a:lnSpc>
                <a:spcPct val="150000"/>
              </a:lnSpc>
            </a:pPr>
            <a:r>
              <a:rPr lang="de-DE" sz="13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Leon</a:t>
            </a:r>
          </a:p>
          <a:p>
            <a:pPr>
              <a:lnSpc>
                <a:spcPct val="150000"/>
              </a:lnSpc>
            </a:pPr>
            <a:r>
              <a:rPr lang="de-DE" sz="13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Helene</a:t>
            </a:r>
          </a:p>
          <a:p>
            <a:pPr>
              <a:lnSpc>
                <a:spcPct val="150000"/>
              </a:lnSpc>
            </a:pPr>
            <a:r>
              <a:rPr lang="de-DE" sz="13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Merle</a:t>
            </a:r>
          </a:p>
          <a:p>
            <a:pPr>
              <a:lnSpc>
                <a:spcPct val="150000"/>
              </a:lnSpc>
            </a:pPr>
            <a:r>
              <a:rPr lang="de-DE" sz="13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Amy</a:t>
            </a:r>
          </a:p>
          <a:p>
            <a:pPr>
              <a:lnSpc>
                <a:spcPct val="150000"/>
              </a:lnSpc>
            </a:pPr>
            <a:r>
              <a:rPr lang="de-DE" sz="13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Antonius </a:t>
            </a:r>
          </a:p>
          <a:p>
            <a:pPr>
              <a:lnSpc>
                <a:spcPct val="150000"/>
              </a:lnSpc>
            </a:pPr>
            <a:r>
              <a:rPr lang="de-DE" sz="13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Mathilda</a:t>
            </a:r>
          </a:p>
          <a:p>
            <a:pPr>
              <a:lnSpc>
                <a:spcPct val="150000"/>
              </a:lnSpc>
            </a:pPr>
            <a:r>
              <a:rPr lang="de-DE" sz="13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Lasse</a:t>
            </a:r>
          </a:p>
          <a:p>
            <a:pPr>
              <a:lnSpc>
                <a:spcPct val="150000"/>
              </a:lnSpc>
            </a:pPr>
            <a:r>
              <a:rPr lang="de-DE" sz="13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Johnny </a:t>
            </a:r>
          </a:p>
          <a:p>
            <a:pPr>
              <a:lnSpc>
                <a:spcPct val="150000"/>
              </a:lnSpc>
            </a:pPr>
            <a:r>
              <a:rPr lang="de-DE" sz="1300" dirty="0" err="1" smtClean="0">
                <a:solidFill>
                  <a:schemeClr val="bg1"/>
                </a:solidFill>
                <a:latin typeface="Lucida Handwriting" panose="03010101010101010101" pitchFamily="66" charset="0"/>
              </a:rPr>
              <a:t>Leandra</a:t>
            </a:r>
            <a:endParaRPr lang="de-DE" sz="1300" dirty="0" smtClean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300" dirty="0" err="1" smtClean="0">
                <a:solidFill>
                  <a:schemeClr val="bg1"/>
                </a:solidFill>
                <a:latin typeface="Lucida Handwriting" panose="03010101010101010101" pitchFamily="66" charset="0"/>
              </a:rPr>
              <a:t>Fynn</a:t>
            </a:r>
            <a:endParaRPr lang="de-DE" sz="1300" dirty="0" smtClean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3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Nicole</a:t>
            </a:r>
          </a:p>
          <a:p>
            <a:pPr>
              <a:lnSpc>
                <a:spcPct val="150000"/>
              </a:lnSpc>
            </a:pPr>
            <a:r>
              <a:rPr lang="de-DE" sz="13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Nico</a:t>
            </a:r>
          </a:p>
          <a:p>
            <a:pPr>
              <a:lnSpc>
                <a:spcPct val="150000"/>
              </a:lnSpc>
            </a:pPr>
            <a:r>
              <a:rPr lang="de-DE" sz="1300" dirty="0" err="1" smtClean="0">
                <a:solidFill>
                  <a:schemeClr val="bg1"/>
                </a:solidFill>
                <a:latin typeface="Lucida Handwriting" panose="03010101010101010101" pitchFamily="66" charset="0"/>
              </a:rPr>
              <a:t>Chano</a:t>
            </a:r>
            <a:endParaRPr lang="de-DE" sz="1300" dirty="0" smtClean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300" dirty="0" err="1" smtClean="0">
                <a:solidFill>
                  <a:schemeClr val="bg1"/>
                </a:solidFill>
                <a:latin typeface="Lucida Handwriting" panose="03010101010101010101" pitchFamily="66" charset="0"/>
              </a:rPr>
              <a:t>Bence</a:t>
            </a:r>
            <a:endParaRPr lang="de-DE" sz="1300" dirty="0" smtClean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3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Amelie</a:t>
            </a:r>
          </a:p>
          <a:p>
            <a:pPr>
              <a:lnSpc>
                <a:spcPct val="150000"/>
              </a:lnSpc>
            </a:pPr>
            <a:r>
              <a:rPr lang="de-DE" sz="13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Daniel</a:t>
            </a:r>
          </a:p>
          <a:p>
            <a:pPr>
              <a:lnSpc>
                <a:spcPct val="150000"/>
              </a:lnSpc>
            </a:pPr>
            <a:r>
              <a:rPr lang="de-DE" sz="13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Cemil</a:t>
            </a:r>
          </a:p>
          <a:p>
            <a:pPr>
              <a:lnSpc>
                <a:spcPct val="150000"/>
              </a:lnSpc>
            </a:pPr>
            <a:r>
              <a:rPr lang="de-DE" sz="13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Mia</a:t>
            </a:r>
            <a:endParaRPr lang="de-DE" sz="13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12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Die </a:t>
            </a:r>
            <a:r>
              <a:rPr lang="de-DE" sz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3b der </a:t>
            </a:r>
            <a:r>
              <a:rPr lang="de-DE" sz="12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Zeppelinschule in Speyer mit Conny </a:t>
            </a:r>
            <a:r>
              <a:rPr lang="de-DE" sz="1200" dirty="0" err="1" smtClean="0">
                <a:solidFill>
                  <a:schemeClr val="bg1"/>
                </a:solidFill>
                <a:latin typeface="Lucida Handwriting" panose="03010101010101010101" pitchFamily="66" charset="0"/>
              </a:rPr>
              <a:t>Hälsig</a:t>
            </a:r>
            <a:r>
              <a:rPr lang="de-DE" sz="12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 für den Verein Naturspur e.V.</a:t>
            </a:r>
            <a:endParaRPr lang="de-DE" sz="12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pPr>
              <a:lnSpc>
                <a:spcPct val="150000"/>
              </a:lnSpc>
            </a:pPr>
            <a:endParaRPr lang="de-DE" sz="1300" dirty="0" smtClean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diamond/>
      </p:transition>
    </mc:Choice>
    <mc:Fallback xmlns="">
      <p:transition spd="slow" advClick="0" advTm="5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>
                    <a:alpha val="99000"/>
                  </a:schemeClr>
                </a:solidFill>
                <a:latin typeface="Bradley Hand ITC" panose="03070402050302030203" pitchFamily="66" charset="0"/>
              </a:rPr>
              <a:t>Unsere Mitschüler kaufen und kaufen. Sensationell !!</a:t>
            </a:r>
            <a:endParaRPr lang="de-DE" b="1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bg1">
                  <a:alpha val="99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032468" cy="2686632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94" y="2010889"/>
            <a:ext cx="4032468" cy="2686632"/>
          </a:xfrm>
        </p:spPr>
      </p:pic>
    </p:spTree>
    <p:extLst>
      <p:ext uri="{BB962C8B-B14F-4D97-AF65-F5344CB8AC3E}">
        <p14:creationId xmlns:p14="http://schemas.microsoft.com/office/powerpoint/2010/main" val="270775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diamond/>
      </p:transition>
    </mc:Choice>
    <mc:Fallback xmlns="">
      <p:transition spd="slow" advClick="0" advTm="9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Comic Sans MS" panose="030F0702030302020204" pitchFamily="66" charset="0"/>
              </a:rPr>
              <a:t>1 Stunde später sind wir AUSVERKAUFT!</a:t>
            </a:r>
            <a:endParaRPr lang="de-DE" dirty="0">
              <a:latin typeface="Comic Sans MS" panose="030F0702030302020204" pitchFamily="66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39994"/>
            <a:ext cx="2664296" cy="3998943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839994"/>
            <a:ext cx="2673521" cy="4012789"/>
          </a:xfrm>
        </p:spPr>
      </p:pic>
    </p:spTree>
    <p:extLst>
      <p:ext uri="{BB962C8B-B14F-4D97-AF65-F5344CB8AC3E}">
        <p14:creationId xmlns:p14="http://schemas.microsoft.com/office/powerpoint/2010/main" val="159015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diamond/>
      </p:transition>
    </mc:Choice>
    <mc:Fallback xmlns="">
      <p:transition spd="slow" advClick="0" advTm="9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Unsere Materialien sind:	</a:t>
            </a:r>
            <a:r>
              <a:rPr lang="de-DE" sz="2800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Eichenholzbretter,Häcksel</a:t>
            </a:r>
            <a:r>
              <a:rPr lang="de-DE" sz="28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und Baumstämme</a:t>
            </a:r>
            <a:endParaRPr lang="de-DE" sz="28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3" y="1600200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14388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diamond/>
      </p:transition>
    </mc:Choice>
    <mc:Fallback xmlns="">
      <p:transition spd="slow" advClick="0" advTm="8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Impact" panose="020B0806030902050204" pitchFamily="34" charset="0"/>
              </a:rPr>
              <a:t>Wir schälen die Rinde von den Baumstämmen ab.</a:t>
            </a:r>
            <a:endParaRPr lang="de-DE" dirty="0">
              <a:latin typeface="Impact" panose="020B0806030902050204" pitchFamily="34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623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diamond/>
      </p:transition>
    </mc:Choice>
    <mc:Fallback xmlns="">
      <p:transition spd="slow" advClick="0" advTm="8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426" y="301854"/>
            <a:ext cx="3008313" cy="1162050"/>
          </a:xfrm>
        </p:spPr>
        <p:txBody>
          <a:bodyPr>
            <a:noAutofit/>
          </a:bodyPr>
          <a:lstStyle/>
          <a:p>
            <a:r>
              <a:rPr lang="de-DE" sz="3600" dirty="0" smtClean="0">
                <a:latin typeface="Grundschrift" panose="03010100010101010101" pitchFamily="66" charset="0"/>
              </a:rPr>
              <a:t>Der Spatenstich</a:t>
            </a:r>
            <a:endParaRPr lang="de-DE" sz="3600" dirty="0">
              <a:latin typeface="Grundschrift" panose="03010100010101010101" pitchFamily="66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818656" cy="4370164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Grundschrift" panose="03010100010101010101" pitchFamily="66" charset="0"/>
              </a:rPr>
              <a:t>Wir graben </a:t>
            </a:r>
            <a:r>
              <a:rPr lang="de-DE" sz="3200" dirty="0" smtClean="0">
                <a:latin typeface="Grundschrift" panose="03010100010101010101" pitchFamily="66" charset="0"/>
              </a:rPr>
              <a:t>Löcher </a:t>
            </a:r>
            <a:r>
              <a:rPr lang="de-DE" sz="3200" dirty="0">
                <a:latin typeface="Grundschrift" panose="03010100010101010101" pitchFamily="66" charset="0"/>
              </a:rPr>
              <a:t>in den </a:t>
            </a:r>
            <a:r>
              <a:rPr lang="de-DE" sz="3200" dirty="0" smtClean="0">
                <a:latin typeface="Grundschrift" panose="03010100010101010101" pitchFamily="66" charset="0"/>
              </a:rPr>
              <a:t>Boden. </a:t>
            </a:r>
            <a:endParaRPr lang="de-DE" sz="3200" dirty="0">
              <a:latin typeface="Grundschrift" panose="03010100010101010101" pitchFamily="66" charset="0"/>
            </a:endParaRPr>
          </a:p>
          <a:p>
            <a:r>
              <a:rPr lang="de-DE" sz="3200" dirty="0" smtClean="0">
                <a:latin typeface="Grundschrift" panose="03010100010101010101" pitchFamily="66" charset="0"/>
              </a:rPr>
              <a:t>Hier werden die Holzstämme hineingesetzt. </a:t>
            </a:r>
            <a:endParaRPr lang="de-DE" sz="3200" dirty="0"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diamond/>
      </p:transition>
    </mc:Choice>
    <mc:Fallback xmlns="">
      <p:transition spd="slow" advClick="0" advTm="9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3.7037E-6 L 4.1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375">
              <a:srgbClr val="CDC076"/>
            </a:gs>
            <a:gs pos="36750">
              <a:srgbClr val="D4C065"/>
            </a:gs>
            <a:gs pos="27500">
              <a:srgbClr val="E2C043"/>
            </a:gs>
            <a:gs pos="9000">
              <a:srgbClr val="FFC000"/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8231" y="4777882"/>
            <a:ext cx="6163072" cy="566738"/>
          </a:xfrm>
        </p:spPr>
        <p:txBody>
          <a:bodyPr>
            <a:normAutofit/>
          </a:bodyPr>
          <a:lstStyle/>
          <a:p>
            <a:r>
              <a:rPr lang="de-DE" sz="1800" dirty="0" smtClean="0">
                <a:latin typeface="Kristen ITC" panose="03050502040202030202" pitchFamily="66" charset="0"/>
              </a:rPr>
              <a:t>So sieht das Grundgerüst eines Hochbeetes aus</a:t>
            </a:r>
            <a:r>
              <a:rPr lang="de-DE" sz="1800" dirty="0" smtClean="0"/>
              <a:t>.</a:t>
            </a:r>
            <a:endParaRPr lang="de-DE" sz="1800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r="206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de-DE" sz="1600" dirty="0" smtClean="0">
              <a:latin typeface="Kristen ITC" panose="03050502040202030202" pitchFamily="66" charset="0"/>
            </a:endParaRPr>
          </a:p>
          <a:p>
            <a:pPr algn="ctr"/>
            <a:r>
              <a:rPr lang="de-DE" sz="1600" dirty="0" smtClean="0">
                <a:latin typeface="Kristen ITC" panose="03050502040202030202" pitchFamily="66" charset="0"/>
              </a:rPr>
              <a:t>Der erste Tag ist fast vorbei! </a:t>
            </a:r>
            <a:endParaRPr lang="de-DE" sz="1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4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diamond/>
      </p:transition>
    </mc:Choice>
    <mc:Fallback xmlns="">
      <p:transition spd="slow" advClick="0" advTm="9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8446" y="158709"/>
            <a:ext cx="8437884" cy="1143000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latin typeface="Freestyle Script" panose="030804020302050B0404" pitchFamily="66" charset="0"/>
              </a:rPr>
              <a:t>Wir sägen Bretter, um sie zu Hochbeeten zusammen zu schrauben</a:t>
            </a:r>
            <a:r>
              <a:rPr lang="de-DE" sz="3600" b="1" dirty="0" smtClean="0"/>
              <a:t>.</a:t>
            </a:r>
            <a:endParaRPr lang="de-DE" sz="36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78446" y="1301710"/>
            <a:ext cx="4218942" cy="1047170"/>
          </a:xfrm>
        </p:spPr>
        <p:txBody>
          <a:bodyPr>
            <a:noAutofit/>
          </a:bodyPr>
          <a:lstStyle/>
          <a:p>
            <a:r>
              <a:rPr lang="de-DE" sz="2800" dirty="0" smtClean="0">
                <a:latin typeface="Freestyle Script" panose="030804020302050B0404" pitchFamily="66" charset="0"/>
              </a:rPr>
              <a:t>Es </a:t>
            </a:r>
            <a:r>
              <a:rPr lang="de-DE" sz="2800" dirty="0" err="1" smtClean="0">
                <a:latin typeface="Freestyle Script" panose="030804020302050B0404" pitchFamily="66" charset="0"/>
              </a:rPr>
              <a:t>enstehen</a:t>
            </a:r>
            <a:r>
              <a:rPr lang="de-DE" sz="2800" dirty="0" smtClean="0">
                <a:latin typeface="Freestyle Script" panose="030804020302050B0404" pitchFamily="66" charset="0"/>
              </a:rPr>
              <a:t> drei Beete mit den Maßen 3,60m x 1,20m  x 0,70m</a:t>
            </a:r>
            <a:endParaRPr lang="de-DE" sz="2800" dirty="0">
              <a:latin typeface="Freestyle Script" panose="030804020302050B0404" pitchFamily="66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1683"/>
            <a:ext cx="4040188" cy="3017671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301709"/>
            <a:ext cx="4041775" cy="873166"/>
          </a:xfrm>
        </p:spPr>
        <p:txBody>
          <a:bodyPr>
            <a:noAutofit/>
          </a:bodyPr>
          <a:lstStyle/>
          <a:p>
            <a:r>
              <a:rPr lang="de-DE" dirty="0" smtClean="0">
                <a:latin typeface="Freestyle Script" panose="030804020302050B0404" pitchFamily="66" charset="0"/>
              </a:rPr>
              <a:t>Beim Sägen ist es wichtig, die gerade Linie einzuhalten.</a:t>
            </a:r>
            <a:endParaRPr lang="de-DE" dirty="0">
              <a:latin typeface="Freestyle Script" panose="030804020302050B0404" pitchFamily="66" charset="0"/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4100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3000">
        <p:diamond/>
      </p:transition>
    </mc:Choice>
    <mc:Fallback xmlns="">
      <p:transition spd="slow" advClick="0" advTm="13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Larissa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315</Words>
  <Application>Microsoft Office PowerPoint</Application>
  <PresentationFormat>Bildschirmpräsentation (4:3)</PresentationFormat>
  <Paragraphs>56</Paragraphs>
  <Slides>21</Slides>
  <Notes>1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  <vt:variant>
        <vt:lpstr>Zielgruppenorientierte Präsentationen</vt:lpstr>
      </vt:variant>
      <vt:variant>
        <vt:i4>1</vt:i4>
      </vt:variant>
    </vt:vector>
  </HeadingPairs>
  <TitlesOfParts>
    <vt:vector size="37" baseType="lpstr">
      <vt:lpstr>GungsuhChe</vt:lpstr>
      <vt:lpstr>Arial</vt:lpstr>
      <vt:lpstr>Arial Black</vt:lpstr>
      <vt:lpstr>Arial Narrow</vt:lpstr>
      <vt:lpstr>Bradley Hand ITC</vt:lpstr>
      <vt:lpstr>BufitSB</vt:lpstr>
      <vt:lpstr>Calibri</vt:lpstr>
      <vt:lpstr>Comic Sans MS</vt:lpstr>
      <vt:lpstr>Druckschrift outline</vt:lpstr>
      <vt:lpstr>Freestyle Script</vt:lpstr>
      <vt:lpstr>Grundschrift</vt:lpstr>
      <vt:lpstr>Impact</vt:lpstr>
      <vt:lpstr>Kristen ITC</vt:lpstr>
      <vt:lpstr>Lucida Handwriting</vt:lpstr>
      <vt:lpstr>Larissa</vt:lpstr>
      <vt:lpstr>Wir bauen Hochbeete für unseren Zeppelin- Garten</vt:lpstr>
      <vt:lpstr>…brauchen wir Geld! Wir planen einen Schulbasar und verkaufen Spielsachen.</vt:lpstr>
      <vt:lpstr>Unsere Mitschüler kaufen und kaufen. Sensationell !!</vt:lpstr>
      <vt:lpstr>1 Stunde später sind wir AUSVERKAUFT!</vt:lpstr>
      <vt:lpstr>Unsere Materialien sind: Eichenholzbretter,Häcksel und Baumstämme</vt:lpstr>
      <vt:lpstr>Wir schälen die Rinde von den Baumstämmen ab.</vt:lpstr>
      <vt:lpstr>Der Spatenstich</vt:lpstr>
      <vt:lpstr>So sieht das Grundgerüst eines Hochbeetes aus.</vt:lpstr>
      <vt:lpstr>Wir sägen Bretter, um sie zu Hochbeeten zusammen zu schrauben.</vt:lpstr>
      <vt:lpstr>Wir schrauben Bretter an die Pfosten</vt:lpstr>
      <vt:lpstr>Wir füllen Häcksel  als unterste Schicht in unsere Hochbeete ein</vt:lpstr>
      <vt:lpstr>Es war sehr schwer, die Schubkarren auf die richtige Höhe zu bewegen!</vt:lpstr>
      <vt:lpstr>An der wunderschönen Stadtmauer sehen die Beete spitze aus! Die Sonne lacht für uns im März.</vt:lpstr>
      <vt:lpstr>Wir legen eine Pause ein. Die Arbeit macht hungrig.</vt:lpstr>
      <vt:lpstr>Ruhepause angesagt.</vt:lpstr>
      <vt:lpstr>PowerPoint-Präsentation</vt:lpstr>
      <vt:lpstr>Wir sind stolz auf unsere Beete!</vt:lpstr>
      <vt:lpstr>… wir ernten ….</vt:lpstr>
      <vt:lpstr>… und bereiten zu…</vt:lpstr>
      <vt:lpstr>Eigentlich ganz einfach, oder?!</vt:lpstr>
      <vt:lpstr>PowerPoint-Präsentation</vt:lpstr>
      <vt:lpstr>Hochbeete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bauen Hochbeete für den Schulgarten</dc:title>
  <dc:creator>Gast</dc:creator>
  <cp:lastModifiedBy>Petra Grehl</cp:lastModifiedBy>
  <cp:revision>77</cp:revision>
  <dcterms:created xsi:type="dcterms:W3CDTF">2015-06-23T07:18:04Z</dcterms:created>
  <dcterms:modified xsi:type="dcterms:W3CDTF">2015-06-26T08:59:07Z</dcterms:modified>
</cp:coreProperties>
</file>